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80" d="100"/>
          <a:sy n="80" d="100"/>
        </p:scale>
        <p:origin x="15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6EAA8D4-54E3-4AC2-9130-D0F1FD316C28}" type="datetimeFigureOut">
              <a:rPr lang="en-US" smtClean="0"/>
              <a:t>10/3/2020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732C00-016D-4C75-A940-F9D6D06443C7}" type="slidenum">
              <a:rPr lang="en-US" smtClean="0"/>
              <a:t>‹#›</a:t>
            </a:fld>
            <a:endParaRPr lang="en-US"/>
          </a:p>
        </p:txBody>
      </p:sp>
    </p:spTree>
    <p:extLst>
      <p:ext uri="{BB962C8B-B14F-4D97-AF65-F5344CB8AC3E}">
        <p14:creationId xmlns:p14="http://schemas.microsoft.com/office/powerpoint/2010/main" val="4003001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EAA8D4-54E3-4AC2-9130-D0F1FD316C28}" type="datetimeFigureOut">
              <a:rPr lang="en-US" smtClean="0"/>
              <a:t>10/3/2020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732C00-016D-4C75-A940-F9D6D06443C7}" type="slidenum">
              <a:rPr lang="en-US" smtClean="0"/>
              <a:t>‹#›</a:t>
            </a:fld>
            <a:endParaRPr lang="en-US"/>
          </a:p>
        </p:txBody>
      </p:sp>
    </p:spTree>
    <p:extLst>
      <p:ext uri="{BB962C8B-B14F-4D97-AF65-F5344CB8AC3E}">
        <p14:creationId xmlns:p14="http://schemas.microsoft.com/office/powerpoint/2010/main" val="3099453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EAA8D4-54E3-4AC2-9130-D0F1FD316C28}" type="datetimeFigureOut">
              <a:rPr lang="en-US" smtClean="0"/>
              <a:t>10/3/2020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732C00-016D-4C75-A940-F9D6D06443C7}" type="slidenum">
              <a:rPr lang="en-US" smtClean="0"/>
              <a:t>‹#›</a:t>
            </a:fld>
            <a:endParaRPr lang="en-US"/>
          </a:p>
        </p:txBody>
      </p:sp>
    </p:spTree>
    <p:extLst>
      <p:ext uri="{BB962C8B-B14F-4D97-AF65-F5344CB8AC3E}">
        <p14:creationId xmlns:p14="http://schemas.microsoft.com/office/powerpoint/2010/main" val="3612556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EAA8D4-54E3-4AC2-9130-D0F1FD316C28}" type="datetimeFigureOut">
              <a:rPr lang="en-US" smtClean="0"/>
              <a:t>10/3/2020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732C00-016D-4C75-A940-F9D6D06443C7}" type="slidenum">
              <a:rPr lang="en-US" smtClean="0"/>
              <a:t>‹#›</a:t>
            </a:fld>
            <a:endParaRPr lang="en-US"/>
          </a:p>
        </p:txBody>
      </p:sp>
    </p:spTree>
    <p:extLst>
      <p:ext uri="{BB962C8B-B14F-4D97-AF65-F5344CB8AC3E}">
        <p14:creationId xmlns:p14="http://schemas.microsoft.com/office/powerpoint/2010/main" val="268564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EAA8D4-54E3-4AC2-9130-D0F1FD316C28}" type="datetimeFigureOut">
              <a:rPr lang="en-US" smtClean="0"/>
              <a:t>10/3/2020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732C00-016D-4C75-A940-F9D6D06443C7}" type="slidenum">
              <a:rPr lang="en-US" smtClean="0"/>
              <a:t>‹#›</a:t>
            </a:fld>
            <a:endParaRPr lang="en-US"/>
          </a:p>
        </p:txBody>
      </p:sp>
    </p:spTree>
    <p:extLst>
      <p:ext uri="{BB962C8B-B14F-4D97-AF65-F5344CB8AC3E}">
        <p14:creationId xmlns:p14="http://schemas.microsoft.com/office/powerpoint/2010/main" val="19459472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6EAA8D4-54E3-4AC2-9130-D0F1FD316C28}" type="datetimeFigureOut">
              <a:rPr lang="en-US" smtClean="0"/>
              <a:t>10/3/2020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732C00-016D-4C75-A940-F9D6D06443C7}" type="slidenum">
              <a:rPr lang="en-US" smtClean="0"/>
              <a:t>‹#›</a:t>
            </a:fld>
            <a:endParaRPr lang="en-US"/>
          </a:p>
        </p:txBody>
      </p:sp>
    </p:spTree>
    <p:extLst>
      <p:ext uri="{BB962C8B-B14F-4D97-AF65-F5344CB8AC3E}">
        <p14:creationId xmlns:p14="http://schemas.microsoft.com/office/powerpoint/2010/main" val="11895727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6EAA8D4-54E3-4AC2-9130-D0F1FD316C28}" type="datetimeFigureOut">
              <a:rPr lang="en-US" smtClean="0"/>
              <a:t>10/3/2020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732C00-016D-4C75-A940-F9D6D06443C7}" type="slidenum">
              <a:rPr lang="en-US" smtClean="0"/>
              <a:t>‹#›</a:t>
            </a:fld>
            <a:endParaRPr lang="en-US"/>
          </a:p>
        </p:txBody>
      </p:sp>
    </p:spTree>
    <p:extLst>
      <p:ext uri="{BB962C8B-B14F-4D97-AF65-F5344CB8AC3E}">
        <p14:creationId xmlns:p14="http://schemas.microsoft.com/office/powerpoint/2010/main" val="2966818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6EAA8D4-54E3-4AC2-9130-D0F1FD316C28}" type="datetimeFigureOut">
              <a:rPr lang="en-US" smtClean="0"/>
              <a:t>10/3/2020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732C00-016D-4C75-A940-F9D6D06443C7}" type="slidenum">
              <a:rPr lang="en-US" smtClean="0"/>
              <a:t>‹#›</a:t>
            </a:fld>
            <a:endParaRPr lang="en-US"/>
          </a:p>
        </p:txBody>
      </p:sp>
    </p:spTree>
    <p:extLst>
      <p:ext uri="{BB962C8B-B14F-4D97-AF65-F5344CB8AC3E}">
        <p14:creationId xmlns:p14="http://schemas.microsoft.com/office/powerpoint/2010/main" val="1416905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EAA8D4-54E3-4AC2-9130-D0F1FD316C28}" type="datetimeFigureOut">
              <a:rPr lang="en-US" smtClean="0"/>
              <a:t>10/3/2020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732C00-016D-4C75-A940-F9D6D06443C7}" type="slidenum">
              <a:rPr lang="en-US" smtClean="0"/>
              <a:t>‹#›</a:t>
            </a:fld>
            <a:endParaRPr lang="en-US"/>
          </a:p>
        </p:txBody>
      </p:sp>
    </p:spTree>
    <p:extLst>
      <p:ext uri="{BB962C8B-B14F-4D97-AF65-F5344CB8AC3E}">
        <p14:creationId xmlns:p14="http://schemas.microsoft.com/office/powerpoint/2010/main" val="322652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EAA8D4-54E3-4AC2-9130-D0F1FD316C28}" type="datetimeFigureOut">
              <a:rPr lang="en-US" smtClean="0"/>
              <a:t>10/3/2020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732C00-016D-4C75-A940-F9D6D06443C7}" type="slidenum">
              <a:rPr lang="en-US" smtClean="0"/>
              <a:t>‹#›</a:t>
            </a:fld>
            <a:endParaRPr lang="en-US"/>
          </a:p>
        </p:txBody>
      </p:sp>
    </p:spTree>
    <p:extLst>
      <p:ext uri="{BB962C8B-B14F-4D97-AF65-F5344CB8AC3E}">
        <p14:creationId xmlns:p14="http://schemas.microsoft.com/office/powerpoint/2010/main" val="3205005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EAA8D4-54E3-4AC2-9130-D0F1FD316C28}" type="datetimeFigureOut">
              <a:rPr lang="en-US" smtClean="0"/>
              <a:t>10/3/2020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732C00-016D-4C75-A940-F9D6D06443C7}" type="slidenum">
              <a:rPr lang="en-US" smtClean="0"/>
              <a:t>‹#›</a:t>
            </a:fld>
            <a:endParaRPr lang="en-US"/>
          </a:p>
        </p:txBody>
      </p:sp>
    </p:spTree>
    <p:extLst>
      <p:ext uri="{BB962C8B-B14F-4D97-AF65-F5344CB8AC3E}">
        <p14:creationId xmlns:p14="http://schemas.microsoft.com/office/powerpoint/2010/main" val="150558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EAA8D4-54E3-4AC2-9130-D0F1FD316C28}" type="datetimeFigureOut">
              <a:rPr lang="en-US" smtClean="0"/>
              <a:t>10/3/2020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732C00-016D-4C75-A940-F9D6D06443C7}" type="slidenum">
              <a:rPr lang="en-US" smtClean="0"/>
              <a:t>‹#›</a:t>
            </a:fld>
            <a:endParaRPr lang="en-US"/>
          </a:p>
        </p:txBody>
      </p:sp>
    </p:spTree>
    <p:extLst>
      <p:ext uri="{BB962C8B-B14F-4D97-AF65-F5344CB8AC3E}">
        <p14:creationId xmlns:p14="http://schemas.microsoft.com/office/powerpoint/2010/main" val="36582989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Sources of Sharia Law</a:t>
            </a:r>
            <a:endParaRPr lang="en-US" dirty="0"/>
          </a:p>
        </p:txBody>
      </p:sp>
      <p:sp>
        <p:nvSpPr>
          <p:cNvPr id="3" name="Subtitle 2"/>
          <p:cNvSpPr>
            <a:spLocks noGrp="1"/>
          </p:cNvSpPr>
          <p:nvPr>
            <p:ph type="subTitle" idx="1"/>
          </p:nvPr>
        </p:nvSpPr>
        <p:spPr/>
        <p:txBody>
          <a:bodyPr/>
          <a:lstStyle/>
          <a:p>
            <a:r>
              <a:rPr lang="en-US" dirty="0" smtClean="0"/>
              <a:t>Quran, </a:t>
            </a:r>
            <a:r>
              <a:rPr lang="en-US" dirty="0" err="1" smtClean="0"/>
              <a:t>Sunnah</a:t>
            </a:r>
            <a:r>
              <a:rPr lang="en-US" dirty="0" smtClean="0"/>
              <a:t>, </a:t>
            </a:r>
            <a:r>
              <a:rPr lang="en-US" dirty="0" err="1" smtClean="0"/>
              <a:t>Ijma</a:t>
            </a:r>
            <a:r>
              <a:rPr lang="en-US" dirty="0" smtClean="0"/>
              <a:t>, </a:t>
            </a:r>
            <a:r>
              <a:rPr lang="en-US" dirty="0" err="1" smtClean="0"/>
              <a:t>Qiyas</a:t>
            </a:r>
            <a:endParaRPr lang="en-US" dirty="0"/>
          </a:p>
        </p:txBody>
      </p:sp>
    </p:spTree>
    <p:extLst>
      <p:ext uri="{BB962C8B-B14F-4D97-AF65-F5344CB8AC3E}">
        <p14:creationId xmlns:p14="http://schemas.microsoft.com/office/powerpoint/2010/main" val="3422645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Sources of Sharia Law</a:t>
            </a:r>
            <a:endParaRPr lang="en-US" b="1" dirty="0"/>
          </a:p>
        </p:txBody>
      </p:sp>
      <p:sp>
        <p:nvSpPr>
          <p:cNvPr id="3" name="Content Placeholder 2"/>
          <p:cNvSpPr>
            <a:spLocks noGrp="1"/>
          </p:cNvSpPr>
          <p:nvPr>
            <p:ph idx="1"/>
          </p:nvPr>
        </p:nvSpPr>
        <p:spPr/>
        <p:txBody>
          <a:bodyPr/>
          <a:lstStyle/>
          <a:p>
            <a:r>
              <a:rPr lang="en-US" dirty="0" smtClean="0"/>
              <a:t>Islam has given the most comprehensive legal system to mankind. Islamic law covers all aspects of life. Islam has its own personal civil, constitutional and international law.</a:t>
            </a:r>
          </a:p>
          <a:p>
            <a:r>
              <a:rPr lang="en-US" dirty="0" smtClean="0"/>
              <a:t>The basic source of Islamic law is Divine Revelation. This has been given to the mankind by the Prophet Muhammad (PBUH) in two forms. One is the direct word of Allah, the Quran and the other is the </a:t>
            </a:r>
            <a:r>
              <a:rPr lang="en-US" dirty="0" err="1" smtClean="0"/>
              <a:t>Sunnah</a:t>
            </a:r>
            <a:r>
              <a:rPr lang="en-US" dirty="0"/>
              <a:t>,</a:t>
            </a:r>
            <a:r>
              <a:rPr lang="en-US" dirty="0" smtClean="0"/>
              <a:t> the teaching of the Prophet Muhammad (PBUH). The Prophet Muhammad (PBUH) always acted according to the instructions of Allah (SWT). </a:t>
            </a:r>
            <a:endParaRPr lang="en-US" dirty="0"/>
          </a:p>
        </p:txBody>
      </p:sp>
    </p:spTree>
    <p:extLst>
      <p:ext uri="{BB962C8B-B14F-4D97-AF65-F5344CB8AC3E}">
        <p14:creationId xmlns:p14="http://schemas.microsoft.com/office/powerpoint/2010/main" val="4173094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Quran</a:t>
            </a:r>
            <a:endParaRPr lang="en-US" b="1" dirty="0"/>
          </a:p>
        </p:txBody>
      </p:sp>
      <p:sp>
        <p:nvSpPr>
          <p:cNvPr id="3" name="Content Placeholder 2"/>
          <p:cNvSpPr>
            <a:spLocks noGrp="1"/>
          </p:cNvSpPr>
          <p:nvPr>
            <p:ph idx="1"/>
          </p:nvPr>
        </p:nvSpPr>
        <p:spPr/>
        <p:txBody>
          <a:bodyPr/>
          <a:lstStyle/>
          <a:p>
            <a:r>
              <a:rPr lang="en-US" dirty="0" smtClean="0"/>
              <a:t>Quran is the primary source containing all the fundamental directives and instructions of Allah. Herein are to be found not only directives relating individual conduct but also principles relating to all the aspects of social and cultural life of human being. </a:t>
            </a:r>
          </a:p>
          <a:p>
            <a:r>
              <a:rPr lang="en-US" dirty="0" smtClean="0"/>
              <a:t>However, in Quran there are at least five hundred verses which possess definite legal elements.</a:t>
            </a:r>
          </a:p>
          <a:p>
            <a:r>
              <a:rPr lang="en-US" dirty="0" smtClean="0"/>
              <a:t>The scholars of </a:t>
            </a:r>
            <a:r>
              <a:rPr lang="en-US" dirty="0"/>
              <a:t>I</a:t>
            </a:r>
            <a:r>
              <a:rPr lang="en-US" dirty="0" smtClean="0"/>
              <a:t>slam have developed a complete science of interpretation of the </a:t>
            </a:r>
            <a:r>
              <a:rPr lang="en-US" dirty="0" err="1" smtClean="0"/>
              <a:t>Quranic</a:t>
            </a:r>
            <a:r>
              <a:rPr lang="en-US" dirty="0" smtClean="0"/>
              <a:t> verses which can be seen in any book of Islamic jurisprudence.</a:t>
            </a:r>
            <a:endParaRPr lang="en-US" dirty="0"/>
          </a:p>
        </p:txBody>
      </p:sp>
    </p:spTree>
    <p:extLst>
      <p:ext uri="{BB962C8B-B14F-4D97-AF65-F5344CB8AC3E}">
        <p14:creationId xmlns:p14="http://schemas.microsoft.com/office/powerpoint/2010/main" val="18585362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err="1" smtClean="0"/>
              <a:t>Sunnah</a:t>
            </a:r>
            <a:endParaRPr lang="en-US" b="1" dirty="0"/>
          </a:p>
        </p:txBody>
      </p:sp>
      <p:sp>
        <p:nvSpPr>
          <p:cNvPr id="3" name="Content Placeholder 2"/>
          <p:cNvSpPr>
            <a:spLocks noGrp="1"/>
          </p:cNvSpPr>
          <p:nvPr>
            <p:ph idx="1"/>
          </p:nvPr>
        </p:nvSpPr>
        <p:spPr/>
        <p:txBody>
          <a:bodyPr/>
          <a:lstStyle/>
          <a:p>
            <a:r>
              <a:rPr lang="en-US" dirty="0" err="1" smtClean="0"/>
              <a:t>Sunnah</a:t>
            </a:r>
            <a:r>
              <a:rPr lang="en-US" dirty="0" smtClean="0"/>
              <a:t> is the second source of Islamic law. </a:t>
            </a:r>
            <a:r>
              <a:rPr lang="en-US" dirty="0" err="1" smtClean="0"/>
              <a:t>Sunnah</a:t>
            </a:r>
            <a:r>
              <a:rPr lang="en-US" dirty="0" smtClean="0"/>
              <a:t> is Arabic word which means ‘method’. It was applied by the Prophet Muhammad (PBUH) as a legal term to represent what he said, did and agreed to. Its authority is derived from the text of Quran. </a:t>
            </a:r>
          </a:p>
          <a:p>
            <a:r>
              <a:rPr lang="en-US" dirty="0" smtClean="0"/>
              <a:t>Quran says,</a:t>
            </a:r>
          </a:p>
          <a:p>
            <a:pPr marL="0" indent="0">
              <a:buNone/>
            </a:pPr>
            <a:r>
              <a:rPr lang="en-US" dirty="0" smtClean="0"/>
              <a:t>“For you the life of Prophet (PBUH) is a model of behavior” (Al-Quran 33:21)</a:t>
            </a:r>
          </a:p>
          <a:p>
            <a:pPr marL="0" indent="0">
              <a:buNone/>
            </a:pPr>
            <a:r>
              <a:rPr lang="en-US" dirty="0" err="1" smtClean="0"/>
              <a:t>Sunnah</a:t>
            </a:r>
            <a:r>
              <a:rPr lang="en-US" dirty="0" smtClean="0"/>
              <a:t> explains the instructions of Quran. </a:t>
            </a:r>
            <a:r>
              <a:rPr lang="en-US" dirty="0" err="1" smtClean="0"/>
              <a:t>Sunnah</a:t>
            </a:r>
            <a:r>
              <a:rPr lang="en-US" dirty="0" smtClean="0"/>
              <a:t> which is established through reliable narrators is fully dependable as legal element. </a:t>
            </a:r>
            <a:endParaRPr lang="en-US" dirty="0"/>
          </a:p>
        </p:txBody>
      </p:sp>
    </p:spTree>
    <p:extLst>
      <p:ext uri="{BB962C8B-B14F-4D97-AF65-F5344CB8AC3E}">
        <p14:creationId xmlns:p14="http://schemas.microsoft.com/office/powerpoint/2010/main" val="27555718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err="1" smtClean="0"/>
              <a:t>Ijma</a:t>
            </a:r>
            <a:endParaRPr lang="en-US" b="1" dirty="0"/>
          </a:p>
        </p:txBody>
      </p:sp>
      <p:sp>
        <p:nvSpPr>
          <p:cNvPr id="3" name="Content Placeholder 2"/>
          <p:cNvSpPr>
            <a:spLocks noGrp="1"/>
          </p:cNvSpPr>
          <p:nvPr>
            <p:ph idx="1"/>
          </p:nvPr>
        </p:nvSpPr>
        <p:spPr/>
        <p:txBody>
          <a:bodyPr/>
          <a:lstStyle/>
          <a:p>
            <a:r>
              <a:rPr lang="en-US" dirty="0" err="1" smtClean="0"/>
              <a:t>Ijma</a:t>
            </a:r>
            <a:r>
              <a:rPr lang="en-US" dirty="0" smtClean="0"/>
              <a:t> or the consensus of scholars signifies the importance of delegated legislation to the Muslim Community. The Muslim society requires such a rules making power to meet the practical problems for the implementation of Islamic </a:t>
            </a:r>
            <a:r>
              <a:rPr lang="en-US" dirty="0" err="1" smtClean="0"/>
              <a:t>Shariah</a:t>
            </a:r>
            <a:r>
              <a:rPr lang="en-US" dirty="0" smtClean="0"/>
              <a:t> (Islamic law).</a:t>
            </a:r>
          </a:p>
          <a:p>
            <a:r>
              <a:rPr lang="en-US" dirty="0" smtClean="0"/>
              <a:t>“Muslims will never agree on a wrong matter.”</a:t>
            </a:r>
          </a:p>
          <a:p>
            <a:r>
              <a:rPr lang="en-US" dirty="0" smtClean="0"/>
              <a:t>As such the agreement of the scholars of Islam on any religious matter is a source of law in Islam.</a:t>
            </a:r>
            <a:endParaRPr lang="en-US" dirty="0"/>
          </a:p>
        </p:txBody>
      </p:sp>
    </p:spTree>
    <p:extLst>
      <p:ext uri="{BB962C8B-B14F-4D97-AF65-F5344CB8AC3E}">
        <p14:creationId xmlns:p14="http://schemas.microsoft.com/office/powerpoint/2010/main" val="5530159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86781"/>
          </a:xfrm>
        </p:spPr>
        <p:txBody>
          <a:bodyPr/>
          <a:lstStyle/>
          <a:p>
            <a:pPr algn="ctr"/>
            <a:r>
              <a:rPr lang="en-US" b="1" dirty="0" err="1" smtClean="0"/>
              <a:t>Qiyas</a:t>
            </a:r>
            <a:endParaRPr lang="en-US" b="1" dirty="0"/>
          </a:p>
        </p:txBody>
      </p:sp>
      <p:sp>
        <p:nvSpPr>
          <p:cNvPr id="3" name="Content Placeholder 2"/>
          <p:cNvSpPr>
            <a:spLocks noGrp="1"/>
          </p:cNvSpPr>
          <p:nvPr>
            <p:ph idx="1"/>
          </p:nvPr>
        </p:nvSpPr>
        <p:spPr>
          <a:xfrm>
            <a:off x="838200" y="1151906"/>
            <a:ext cx="10515600" cy="5025057"/>
          </a:xfrm>
        </p:spPr>
        <p:txBody>
          <a:bodyPr>
            <a:normAutofit fontScale="92500" lnSpcReduction="10000"/>
          </a:bodyPr>
          <a:lstStyle/>
          <a:p>
            <a:r>
              <a:rPr lang="en-US" dirty="0" err="1" smtClean="0"/>
              <a:t>Qiyas</a:t>
            </a:r>
            <a:r>
              <a:rPr lang="en-US" dirty="0" smtClean="0"/>
              <a:t> is the fourth important source of Islamic law. </a:t>
            </a:r>
            <a:r>
              <a:rPr lang="en-US" dirty="0" err="1" smtClean="0"/>
              <a:t>Qiyas</a:t>
            </a:r>
            <a:r>
              <a:rPr lang="en-US" dirty="0" smtClean="0"/>
              <a:t> means analogy. Problems about which there is no specific provision in the Quran or the </a:t>
            </a:r>
            <a:r>
              <a:rPr lang="en-US" dirty="0" err="1" smtClean="0"/>
              <a:t>Sunnah</a:t>
            </a:r>
            <a:r>
              <a:rPr lang="en-US" dirty="0" smtClean="0"/>
              <a:t>. In such issues, the scholars have derived law through analogical deduction on the basis of the provisions of the Quran and </a:t>
            </a:r>
            <a:r>
              <a:rPr lang="en-US" dirty="0" err="1" smtClean="0"/>
              <a:t>Sunnah</a:t>
            </a:r>
            <a:r>
              <a:rPr lang="en-US" dirty="0" smtClean="0"/>
              <a:t> on some similar situation.</a:t>
            </a:r>
          </a:p>
          <a:p>
            <a:r>
              <a:rPr lang="en-US" dirty="0" smtClean="0"/>
              <a:t>The scholars have developed detailed principles of analogical deductions or </a:t>
            </a:r>
            <a:r>
              <a:rPr lang="en-US" dirty="0" err="1" smtClean="0"/>
              <a:t>Qiyas</a:t>
            </a:r>
            <a:r>
              <a:rPr lang="en-US" dirty="0" smtClean="0"/>
              <a:t> in the books of Islamic jurisprudence.</a:t>
            </a:r>
          </a:p>
          <a:p>
            <a:r>
              <a:rPr lang="en-US" dirty="0" smtClean="0"/>
              <a:t>For example, because the Quran clearly explains the reason that consumption of alcohol is prohibited (because it makes the user lose control of his actions), an analogy can be drawn to drugs which induce the same affect.</a:t>
            </a:r>
          </a:p>
          <a:p>
            <a:r>
              <a:rPr lang="en-US" dirty="0" err="1" smtClean="0"/>
              <a:t>Ijam</a:t>
            </a:r>
            <a:r>
              <a:rPr lang="en-US" dirty="0" smtClean="0"/>
              <a:t> and </a:t>
            </a:r>
            <a:r>
              <a:rPr lang="en-US" dirty="0" err="1" smtClean="0"/>
              <a:t>Qiyas</a:t>
            </a:r>
            <a:r>
              <a:rPr lang="en-US" dirty="0" smtClean="0"/>
              <a:t> derive their value and authority from the Quran and </a:t>
            </a:r>
            <a:r>
              <a:rPr lang="en-US" dirty="0" err="1" smtClean="0"/>
              <a:t>Sunnah</a:t>
            </a:r>
            <a:r>
              <a:rPr lang="en-US" dirty="0" smtClean="0"/>
              <a:t>, therefore, they are called dependent sources.</a:t>
            </a:r>
            <a:endParaRPr lang="en-US" dirty="0"/>
          </a:p>
        </p:txBody>
      </p:sp>
    </p:spTree>
    <p:extLst>
      <p:ext uri="{BB962C8B-B14F-4D97-AF65-F5344CB8AC3E}">
        <p14:creationId xmlns:p14="http://schemas.microsoft.com/office/powerpoint/2010/main" val="24923062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Concept of Halal and Haram</a:t>
            </a:r>
            <a:endParaRPr lang="en-US" b="1" dirty="0"/>
          </a:p>
        </p:txBody>
      </p:sp>
      <p:sp>
        <p:nvSpPr>
          <p:cNvPr id="3" name="Content Placeholder 2"/>
          <p:cNvSpPr>
            <a:spLocks noGrp="1"/>
          </p:cNvSpPr>
          <p:nvPr>
            <p:ph idx="1"/>
          </p:nvPr>
        </p:nvSpPr>
        <p:spPr/>
        <p:txBody>
          <a:bodyPr/>
          <a:lstStyle/>
          <a:p>
            <a:r>
              <a:rPr lang="en-US" dirty="0" smtClean="0"/>
              <a:t>The concept of halal, permitted and haram, prohibited play a major role in deciding the legality of acts.</a:t>
            </a:r>
          </a:p>
          <a:p>
            <a:r>
              <a:rPr lang="en-US" dirty="0" smtClean="0"/>
              <a:t>Scholars have created classifications of acts that span the difference between halal and haram, such as </a:t>
            </a:r>
            <a:r>
              <a:rPr lang="en-US" dirty="0" err="1" smtClean="0"/>
              <a:t>makruh</a:t>
            </a:r>
            <a:r>
              <a:rPr lang="en-US" dirty="0" smtClean="0"/>
              <a:t>, which is an act that is not recommended but clearly not prohibited. Scholars are agreed that if a certain action is not categorically prohibited then it is permissible.</a:t>
            </a:r>
            <a:endParaRPr lang="en-US" dirty="0"/>
          </a:p>
        </p:txBody>
      </p:sp>
    </p:spTree>
    <p:extLst>
      <p:ext uri="{BB962C8B-B14F-4D97-AF65-F5344CB8AC3E}">
        <p14:creationId xmlns:p14="http://schemas.microsoft.com/office/powerpoint/2010/main" val="14405834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TotalTime>
  <Words>589</Words>
  <Application>Microsoft Office PowerPoint</Application>
  <PresentationFormat>Widescreen</PresentationFormat>
  <Paragraphs>26</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Sources of Sharia Law</vt:lpstr>
      <vt:lpstr>Sources of Sharia Law</vt:lpstr>
      <vt:lpstr>Quran</vt:lpstr>
      <vt:lpstr>Sunnah</vt:lpstr>
      <vt:lpstr>Ijma</vt:lpstr>
      <vt:lpstr>Qiyas</vt:lpstr>
      <vt:lpstr>Concept of Halal and Haram</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Sources of Sharia Law</dc:title>
  <dc:creator>Abdul Rehman</dc:creator>
  <cp:lastModifiedBy>Abdul Rehman</cp:lastModifiedBy>
  <cp:revision>8</cp:revision>
  <dcterms:created xsi:type="dcterms:W3CDTF">2020-10-03T14:37:57Z</dcterms:created>
  <dcterms:modified xsi:type="dcterms:W3CDTF">2020-10-03T15:08:26Z</dcterms:modified>
</cp:coreProperties>
</file>